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598" autoAdjust="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8BC5D-813E-4F67-8DCF-43511100DDCF}"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5FB06-2414-4601-BD2D-31D733132325}" type="slidenum">
              <a:rPr lang="en-US" smtClean="0"/>
              <a:t>‹#›</a:t>
            </a:fld>
            <a:endParaRPr lang="en-US"/>
          </a:p>
        </p:txBody>
      </p:sp>
    </p:spTree>
    <p:extLst>
      <p:ext uri="{BB962C8B-B14F-4D97-AF65-F5344CB8AC3E}">
        <p14:creationId xmlns:p14="http://schemas.microsoft.com/office/powerpoint/2010/main" val="281651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a:t>
            </a:fld>
            <a:endParaRPr lang="en-US"/>
          </a:p>
        </p:txBody>
      </p:sp>
    </p:spTree>
    <p:extLst>
      <p:ext uri="{BB962C8B-B14F-4D97-AF65-F5344CB8AC3E}">
        <p14:creationId xmlns:p14="http://schemas.microsoft.com/office/powerpoint/2010/main" val="239450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times when an individual might</a:t>
            </a:r>
            <a:r>
              <a:rPr lang="en-US" baseline="0" dirty="0" smtClean="0"/>
              <a:t> be considered to have a high amounts of potassium in his or her blood serum. The doctors considers amounts of 5.1 to 6.0 </a:t>
            </a:r>
            <a:r>
              <a:rPr lang="en-US" baseline="0" dirty="0" err="1" smtClean="0"/>
              <a:t>mmol</a:t>
            </a:r>
            <a:r>
              <a:rPr lang="en-US" baseline="0" dirty="0" smtClean="0"/>
              <a:t>/l of potassium in the blood serum to be high. Hyperkalemia is the condition of having high amounts of potassium in the blood serum. High levels of potassium in the blood serum leads to a condition which is referred to as hyperkalemia. Severe hyperkalemia causes heart palpitations, shortness of breath and chest pain.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10</a:t>
            </a:fld>
            <a:endParaRPr lang="en-US"/>
          </a:p>
        </p:txBody>
      </p:sp>
    </p:spTree>
    <p:extLst>
      <p:ext uri="{BB962C8B-B14F-4D97-AF65-F5344CB8AC3E}">
        <p14:creationId xmlns:p14="http://schemas.microsoft.com/office/powerpoint/2010/main" val="83318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drugs that interact with potassium. These drugs can either lead to an increase or a decrease in the amount</a:t>
            </a:r>
            <a:r>
              <a:rPr lang="en-US" baseline="0" dirty="0" smtClean="0"/>
              <a:t> of potassium in the body. Thus, it is important for a patient to hold a discussion with the doctor before taking any foods that might alter the levels of potassium in the body. There are drugs when ingested inhibits the removal of potassium and there are others that leads to removal of potassium in the body through urine. Losartan which is considered to be an </a:t>
            </a:r>
            <a:r>
              <a:rPr lang="en-US" baseline="0" dirty="0" err="1" smtClean="0"/>
              <a:t>angiotension</a:t>
            </a:r>
            <a:r>
              <a:rPr lang="en-US" baseline="0" dirty="0" smtClean="0"/>
              <a:t> receptor blocker will lead to potassium not being removed from the body. This will result in high amounts of potassium in the body. On the other hand, there are other drugs that leads to excess removal of potassium from the body. An example of drugs that leads to excess removal of potassium from the body are Thiazide and loop diuretics.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11</a:t>
            </a:fld>
            <a:endParaRPr lang="en-US"/>
          </a:p>
        </p:txBody>
      </p:sp>
    </p:spTree>
    <p:extLst>
      <p:ext uri="{BB962C8B-B14F-4D97-AF65-F5344CB8AC3E}">
        <p14:creationId xmlns:p14="http://schemas.microsoft.com/office/powerpoint/2010/main" val="83461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considered to be present in many plant-based foods. Foods that are processed might lack enough potassium as it is removed during the production process. There are also other processed foods that might result to be containing high amounts of sodium. Thus, it is advisable</a:t>
            </a:r>
            <a:r>
              <a:rPr lang="en-US" baseline="0" dirty="0" smtClean="0"/>
              <a:t> whenever one takes foods that are having high amounts of sodium to also take foods that are rich in potassium. Some of the foods that have high amounts of potassium are dried prunes, lentils and dried apricots.</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12</a:t>
            </a:fld>
            <a:endParaRPr lang="en-US"/>
          </a:p>
        </p:txBody>
      </p:sp>
    </p:spTree>
    <p:extLst>
      <p:ext uri="{BB962C8B-B14F-4D97-AF65-F5344CB8AC3E}">
        <p14:creationId xmlns:p14="http://schemas.microsoft.com/office/powerpoint/2010/main" val="203292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considered to be an essential electrolyte in the body. Potassium</a:t>
            </a:r>
            <a:r>
              <a:rPr lang="en-US" baseline="0" dirty="0" smtClean="0"/>
              <a:t> is found in many plant-based foods. Potassium assists in maintaining healthy kidneys, bones, cardiovascular system and blood pressure. high amounts of potassium are unhealthy more so to the people who might be having kidney diseases. In the event that a patient might be having kidney issues, the doctors will offer advice on the amount of potassium that are considered to be fit.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13</a:t>
            </a:fld>
            <a:endParaRPr lang="en-US"/>
          </a:p>
        </p:txBody>
      </p:sp>
    </p:spTree>
    <p:extLst>
      <p:ext uri="{BB962C8B-B14F-4D97-AF65-F5344CB8AC3E}">
        <p14:creationId xmlns:p14="http://schemas.microsoft.com/office/powerpoint/2010/main" val="224365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5FB06-2414-4601-BD2D-31D733132325}" type="slidenum">
              <a:rPr lang="en-US" smtClean="0"/>
              <a:t>14</a:t>
            </a:fld>
            <a:endParaRPr lang="en-US"/>
          </a:p>
        </p:txBody>
      </p:sp>
    </p:spTree>
    <p:extLst>
      <p:ext uri="{BB962C8B-B14F-4D97-AF65-F5344CB8AC3E}">
        <p14:creationId xmlns:p14="http://schemas.microsoft.com/office/powerpoint/2010/main" val="395680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a mineral that makes human</a:t>
            </a:r>
            <a:r>
              <a:rPr lang="en-US" baseline="0" dirty="0" smtClean="0"/>
              <a:t> body to function properly. It acts as an electrolyte that makes human muscles to contract and nerves to function correctly. Also, potassium assists the human heart to stay regular. It helps the body move nutrients from one part to the other as well as moving waste products out of the cells. It also helps in offsetting of sodium’s harmful impact on blood pressure.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2</a:t>
            </a:fld>
            <a:endParaRPr lang="en-US"/>
          </a:p>
        </p:txBody>
      </p:sp>
    </p:spTree>
    <p:extLst>
      <p:ext uri="{BB962C8B-B14F-4D97-AF65-F5344CB8AC3E}">
        <p14:creationId xmlns:p14="http://schemas.microsoft.com/office/powerpoint/2010/main" val="268403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a:t>
            </a:r>
            <a:r>
              <a:rPr lang="en-US" baseline="0" dirty="0" smtClean="0"/>
              <a:t> a tutor is preparing lesson plan, he or she should consider the objectives of lesson. These objectives will serve as indicators of whether the students have got what was been taught. For instance, students should know the use of potassium in the human body. Some of the uses of potassium in the human body are prevention of stroke, management of blood pressure, boosting of bone health and many others. the students should also be able to point out the sources of potassium. There are various sources of potassium, but the students should at least know some. They should also be able to know the recommended amounts that they should take.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3</a:t>
            </a:fld>
            <a:endParaRPr lang="en-US"/>
          </a:p>
        </p:txBody>
      </p:sp>
    </p:spTree>
    <p:extLst>
      <p:ext uri="{BB962C8B-B14F-4D97-AF65-F5344CB8AC3E}">
        <p14:creationId xmlns:p14="http://schemas.microsoft.com/office/powerpoint/2010/main" val="284936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much of everything is considered to be poisonous. With that having been noted, a person should consider</a:t>
            </a:r>
            <a:r>
              <a:rPr lang="en-US" baseline="0" dirty="0" smtClean="0"/>
              <a:t> the amount of potassium that he or she will take. The different age groups should take the required amounts of potassium. For instance, a person aged 0-6 months should take 400mg/day regardless of their gender. However, as people grow they should take the required amounts of potassium. Females aged 19 years and above should take 2,600 mg/day whereas males of the same age should take 3,400 mg/day. People should also avoid a situation whereby they result to take lower amounts of potassium since its deficiency has negative effects on their bodies. For example, deficiency of potassium might lead to high blood pressure, and a risk of developing kidney stones, among others. there are also other effects which are associated with mild potassium deficiency such as constipation ,and muscle weakness.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4</a:t>
            </a:fld>
            <a:endParaRPr lang="en-US"/>
          </a:p>
        </p:txBody>
      </p:sp>
    </p:spTree>
    <p:extLst>
      <p:ext uri="{BB962C8B-B14F-4D97-AF65-F5344CB8AC3E}">
        <p14:creationId xmlns:p14="http://schemas.microsoft.com/office/powerpoint/2010/main" val="4742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is of many benefits to the human body. Potassium is considered to be an electrolyte that the helps</a:t>
            </a:r>
            <a:r>
              <a:rPr lang="en-US" baseline="0" dirty="0" smtClean="0"/>
              <a:t> the human body to function properly and thus stay healthy. People should take foods that are rich in potassium so that they can assure that their bodies have the correct amounts of potassium. Potassium assists the body to counteract the negative impacts of sodium. Whenever sodium is taken in large amounts, it increases the risk of high blood pressure. Potassium helps in removing the excess amounts of sodium and thus lowers the chance of high blood pressure. Potassium assists in relaxing the walls of the blood vessels and thus manages blood pressure.</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5</a:t>
            </a:fld>
            <a:endParaRPr lang="en-US"/>
          </a:p>
        </p:txBody>
      </p:sp>
    </p:spTree>
    <p:extLst>
      <p:ext uri="{BB962C8B-B14F-4D97-AF65-F5344CB8AC3E}">
        <p14:creationId xmlns:p14="http://schemas.microsoft.com/office/powerpoint/2010/main" val="7304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Potassium helps in maintaining cardiovascular health of an individual. People who take low amounts of sodium and high amounts of potassium are likely to be</a:t>
            </a:r>
            <a:r>
              <a:rPr lang="en-US" baseline="0" dirty="0" smtClean="0"/>
              <a:t> exposed to a lower risk of cardiovascular disease. It also helps in muscle and bone maintenance. It plays a role in bone health. People who consume fruits and vegetables that have a high levels of potassium are more likely to have a high bone mineral density. Diets that are rich in potassium helps in preserving muscle mass in the aging people and also to the people who might be having conditions that leads to muscle wasting.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6</a:t>
            </a:fld>
            <a:endParaRPr lang="en-US"/>
          </a:p>
        </p:txBody>
      </p:sp>
    </p:spTree>
    <p:extLst>
      <p:ext uri="{BB962C8B-B14F-4D97-AF65-F5344CB8AC3E}">
        <p14:creationId xmlns:p14="http://schemas.microsoft.com/office/powerpoint/2010/main" val="172331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amounts of potassium have</a:t>
            </a:r>
            <a:r>
              <a:rPr lang="en-US" baseline="0" dirty="0" smtClean="0"/>
              <a:t> a negative impact on the human body. Some of the effects of having low amounts of potassium in the human body are high blood pressure, risk of developing kidney stones and low amounts of calcium in the bones. It is considered that levels of potassium that are less than 3.6 </a:t>
            </a:r>
            <a:r>
              <a:rPr lang="en-US" baseline="0" dirty="0" err="1" smtClean="0"/>
              <a:t>mmol</a:t>
            </a:r>
            <a:r>
              <a:rPr lang="en-US" baseline="0" dirty="0" smtClean="0"/>
              <a:t>/l of the blood serum to be deficient. In addition, an individual with mild potassium deficiency might experience; constipation, fatigue and muscle weakness.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7</a:t>
            </a:fld>
            <a:endParaRPr lang="en-US"/>
          </a:p>
        </p:txBody>
      </p:sp>
    </p:spTree>
    <p:extLst>
      <p:ext uri="{BB962C8B-B14F-4D97-AF65-F5344CB8AC3E}">
        <p14:creationId xmlns:p14="http://schemas.microsoft.com/office/powerpoint/2010/main" val="40205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healthy person might have deficiency in the amounts of potassium in the body. In case, such an occurrence takes place, the doctors considers it to be a moderate-to-severe deficiency. This takes place whenever the level</a:t>
            </a:r>
            <a:r>
              <a:rPr lang="en-US" baseline="0" dirty="0" smtClean="0"/>
              <a:t> of potassium falls below 2.5 </a:t>
            </a:r>
            <a:r>
              <a:rPr lang="en-US" baseline="0" dirty="0" err="1" smtClean="0"/>
              <a:t>mmol</a:t>
            </a:r>
            <a:r>
              <a:rPr lang="en-US" baseline="0" dirty="0" smtClean="0"/>
              <a:t>/l in an healthy person. If this happens, the individual affected might experience changes in heart rhythm, produce high amounts of urine, glucose intolerance and go through breathing problems. If the person is having a severe deficiency in potassium, it can turn out to be life threatening as it will affect the heart.</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8</a:t>
            </a:fld>
            <a:endParaRPr lang="en-US"/>
          </a:p>
        </p:txBody>
      </p:sp>
    </p:spTree>
    <p:extLst>
      <p:ext uri="{BB962C8B-B14F-4D97-AF65-F5344CB8AC3E}">
        <p14:creationId xmlns:p14="http://schemas.microsoft.com/office/powerpoint/2010/main" val="37437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is a table indicating the recommended amount of potassium that</a:t>
            </a:r>
            <a:r>
              <a:rPr lang="en-US" baseline="0" dirty="0" smtClean="0"/>
              <a:t> should be consumed in a day for both males and females</a:t>
            </a:r>
            <a:r>
              <a:rPr lang="en-US" dirty="0" smtClean="0"/>
              <a:t>. Pregnant women should take 2,900mg/day</a:t>
            </a:r>
            <a:r>
              <a:rPr lang="en-US" baseline="0" dirty="0" smtClean="0"/>
              <a:t> and those breastfeeding should take 2,800 mg/day. An individual should always get their potassium from a balanced diet which would provide minerals and vitamins. During some circumstances, people should follow what their doctors have recommended </a:t>
            </a:r>
            <a:r>
              <a:rPr lang="en-US" baseline="0" smtClean="0"/>
              <a:t>as supplements. </a:t>
            </a:r>
            <a:endParaRPr lang="en-US" dirty="0"/>
          </a:p>
        </p:txBody>
      </p:sp>
      <p:sp>
        <p:nvSpPr>
          <p:cNvPr id="4" name="Slide Number Placeholder 3"/>
          <p:cNvSpPr>
            <a:spLocks noGrp="1"/>
          </p:cNvSpPr>
          <p:nvPr>
            <p:ph type="sldNum" sz="quarter" idx="10"/>
          </p:nvPr>
        </p:nvSpPr>
        <p:spPr/>
        <p:txBody>
          <a:bodyPr/>
          <a:lstStyle/>
          <a:p>
            <a:fld id="{3845FB06-2414-4601-BD2D-31D733132325}" type="slidenum">
              <a:rPr lang="en-US" smtClean="0"/>
              <a:t>9</a:t>
            </a:fld>
            <a:endParaRPr lang="en-US"/>
          </a:p>
        </p:txBody>
      </p:sp>
    </p:spTree>
    <p:extLst>
      <p:ext uri="{BB962C8B-B14F-4D97-AF65-F5344CB8AC3E}">
        <p14:creationId xmlns:p14="http://schemas.microsoft.com/office/powerpoint/2010/main" val="4130211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B880E59-DA67-4DD1-B488-38BEBDF5969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03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288024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86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88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204691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85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51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59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58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356752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B42DD-2FA5-4D44-88FB-1706987EE3AD}"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80E59-DA67-4DD1-B488-38BEBDF5969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50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386800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7B42DD-2FA5-4D44-88FB-1706987EE3AD}"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80E59-DA67-4DD1-B488-38BEBDF5969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57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7B42DD-2FA5-4D44-88FB-1706987EE3AD}"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80E59-DA67-4DD1-B488-38BEBDF596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B42DD-2FA5-4D44-88FB-1706987EE3AD}"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385648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8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42DD-2FA5-4D44-88FB-1706987EE3AD}"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80E59-DA67-4DD1-B488-38BEBDF59693}" type="slidenum">
              <a:rPr lang="en-US" smtClean="0"/>
              <a:t>‹#›</a:t>
            </a:fld>
            <a:endParaRPr lang="en-US"/>
          </a:p>
        </p:txBody>
      </p:sp>
    </p:spTree>
    <p:extLst>
      <p:ext uri="{BB962C8B-B14F-4D97-AF65-F5344CB8AC3E}">
        <p14:creationId xmlns:p14="http://schemas.microsoft.com/office/powerpoint/2010/main" val="252401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7B42DD-2FA5-4D44-88FB-1706987EE3AD}" type="datetimeFigureOut">
              <a:rPr lang="en-US" smtClean="0"/>
              <a:t>6/14/2021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880E59-DA67-4DD1-B488-38BEBDF59693}" type="slidenum">
              <a:rPr lang="en-US" smtClean="0"/>
              <a:t>‹#›</a:t>
            </a:fld>
            <a:endParaRPr lang="en-US"/>
          </a:p>
        </p:txBody>
      </p:sp>
    </p:spTree>
    <p:extLst>
      <p:ext uri="{BB962C8B-B14F-4D97-AF65-F5344CB8AC3E}">
        <p14:creationId xmlns:p14="http://schemas.microsoft.com/office/powerpoint/2010/main" val="1001973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Plan (Potassium)</a:t>
            </a:r>
            <a:endParaRPr lang="en-US" dirty="0"/>
          </a:p>
        </p:txBody>
      </p:sp>
      <p:sp>
        <p:nvSpPr>
          <p:cNvPr id="3" name="Subtitle 2"/>
          <p:cNvSpPr>
            <a:spLocks noGrp="1"/>
          </p:cNvSpPr>
          <p:nvPr>
            <p:ph type="subTitle" idx="1"/>
          </p:nvPr>
        </p:nvSpPr>
        <p:spPr/>
        <p:txBody>
          <a:bodyPr>
            <a:normAutofit lnSpcReduction="10000"/>
          </a:bodyPr>
          <a:lstStyle/>
          <a:p>
            <a:r>
              <a:rPr lang="en-US" dirty="0" smtClean="0"/>
              <a:t>Institution:</a:t>
            </a:r>
          </a:p>
          <a:p>
            <a:r>
              <a:rPr lang="en-US" dirty="0" smtClean="0"/>
              <a:t>Course:</a:t>
            </a:r>
          </a:p>
          <a:p>
            <a:r>
              <a:rPr lang="en-US" dirty="0" smtClean="0"/>
              <a:t>Name:</a:t>
            </a:r>
            <a:endParaRPr lang="en-US" dirty="0"/>
          </a:p>
        </p:txBody>
      </p:sp>
    </p:spTree>
    <p:extLst>
      <p:ext uri="{BB962C8B-B14F-4D97-AF65-F5344CB8AC3E}">
        <p14:creationId xmlns:p14="http://schemas.microsoft.com/office/powerpoint/2010/main" val="182886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 Potassium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individual can typically tolerate high levels of potassium.</a:t>
            </a:r>
          </a:p>
          <a:p>
            <a:r>
              <a:rPr lang="en-US" dirty="0" smtClean="0"/>
              <a:t>The excess potassium can be removed by the kidneys.</a:t>
            </a:r>
          </a:p>
          <a:p>
            <a:r>
              <a:rPr lang="en-US" dirty="0" smtClean="0"/>
              <a:t>High amounts of potassium leads to hyperkalemia.</a:t>
            </a:r>
          </a:p>
          <a:p>
            <a:r>
              <a:rPr lang="en-US" dirty="0" smtClean="0"/>
              <a:t>Hyperkalemia can be harmful to individuals with kidney issues.</a:t>
            </a:r>
          </a:p>
          <a:p>
            <a:r>
              <a:rPr lang="en-US" dirty="0" smtClean="0"/>
              <a:t>Their kidneys will not be in a position to remove the excess potassium.</a:t>
            </a:r>
          </a:p>
          <a:p>
            <a:r>
              <a:rPr lang="en-US" dirty="0" smtClean="0"/>
              <a:t>Amounts of 5.1 to 6.0 </a:t>
            </a:r>
            <a:r>
              <a:rPr lang="en-US" dirty="0" err="1" smtClean="0"/>
              <a:t>mmol</a:t>
            </a:r>
            <a:r>
              <a:rPr lang="en-US" dirty="0" smtClean="0"/>
              <a:t>/l in the blood serum are considered to be high.</a:t>
            </a:r>
          </a:p>
          <a:p>
            <a:r>
              <a:rPr lang="en-US" dirty="0" smtClean="0"/>
              <a:t>Severe hyperkalemia leads to:</a:t>
            </a:r>
          </a:p>
          <a:p>
            <a:pPr>
              <a:buFont typeface="Wingdings" panose="05000000000000000000" pitchFamily="2" charset="2"/>
              <a:buChar char="ü"/>
            </a:pPr>
            <a:r>
              <a:rPr lang="en-US" dirty="0" smtClean="0"/>
              <a:t>Chest pain.</a:t>
            </a:r>
          </a:p>
          <a:p>
            <a:pPr>
              <a:buFont typeface="Wingdings" panose="05000000000000000000" pitchFamily="2" charset="2"/>
              <a:buChar char="ü"/>
            </a:pPr>
            <a:r>
              <a:rPr lang="en-US" dirty="0" smtClean="0"/>
              <a:t>Shortness of breath.</a:t>
            </a:r>
          </a:p>
          <a:p>
            <a:pPr>
              <a:buFont typeface="Wingdings" panose="05000000000000000000" pitchFamily="2" charset="2"/>
              <a:buChar char="ü"/>
            </a:pPr>
            <a:r>
              <a:rPr lang="en-US" dirty="0" smtClean="0"/>
              <a:t>Heart palpitations.</a:t>
            </a:r>
            <a:endParaRPr lang="en-US" dirty="0"/>
          </a:p>
        </p:txBody>
      </p:sp>
    </p:spTree>
    <p:extLst>
      <p:ext uri="{BB962C8B-B14F-4D97-AF65-F5344CB8AC3E}">
        <p14:creationId xmlns:p14="http://schemas.microsoft.com/office/powerpoint/2010/main" val="399746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Interaction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Individuals taking medication ought not to increase their potassium intake without discussing with their doctor.</a:t>
            </a:r>
          </a:p>
          <a:p>
            <a:r>
              <a:rPr lang="en-US" dirty="0" smtClean="0"/>
              <a:t>There are some drugs that interact with potassium.</a:t>
            </a:r>
          </a:p>
          <a:p>
            <a:r>
              <a:rPr lang="en-US" dirty="0" smtClean="0"/>
              <a:t>There are some drugs that can stop the body from removing potassium.</a:t>
            </a:r>
          </a:p>
          <a:p>
            <a:r>
              <a:rPr lang="en-US" dirty="0" smtClean="0"/>
              <a:t>Such drugs are </a:t>
            </a:r>
            <a:r>
              <a:rPr lang="en-US" dirty="0" err="1" smtClean="0"/>
              <a:t>angiotension</a:t>
            </a:r>
            <a:r>
              <a:rPr lang="en-US" dirty="0" smtClean="0"/>
              <a:t> receptor blockers for instance, losartan.</a:t>
            </a:r>
          </a:p>
          <a:p>
            <a:r>
              <a:rPr lang="en-US" dirty="0" smtClean="0"/>
              <a:t>Patients under the above medication and has heart diseases, type 2 diabetes or kidney diseases might result to having high levels of potassium.</a:t>
            </a:r>
          </a:p>
          <a:p>
            <a:r>
              <a:rPr lang="en-US" dirty="0" smtClean="0"/>
              <a:t>Thiazide and loop diuretics leads the body to lose potassium through the urine.</a:t>
            </a:r>
          </a:p>
          <a:p>
            <a:endParaRPr lang="en-US" dirty="0"/>
          </a:p>
        </p:txBody>
      </p:sp>
    </p:spTree>
    <p:extLst>
      <p:ext uri="{BB962C8B-B14F-4D97-AF65-F5344CB8AC3E}">
        <p14:creationId xmlns:p14="http://schemas.microsoft.com/office/powerpoint/2010/main" val="60294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Sources of Potassium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Potassium is present in many plant-based foods.</a:t>
            </a:r>
          </a:p>
          <a:p>
            <a:r>
              <a:rPr lang="en-US" dirty="0" smtClean="0"/>
              <a:t>Processing of foods decreased the amounts of potassium.</a:t>
            </a:r>
          </a:p>
          <a:p>
            <a:r>
              <a:rPr lang="en-US" dirty="0" smtClean="0"/>
              <a:t>There are also other processed foods that might have high amounts of sodium.</a:t>
            </a:r>
          </a:p>
          <a:p>
            <a:r>
              <a:rPr lang="en-US" dirty="0" smtClean="0"/>
              <a:t>Dried fruits and pulses are considered as good sources of potassium.</a:t>
            </a:r>
          </a:p>
          <a:p>
            <a:r>
              <a:rPr lang="en-US" dirty="0" smtClean="0"/>
              <a:t>Examples of servings that have potassium:</a:t>
            </a:r>
          </a:p>
          <a:p>
            <a:pPr>
              <a:buFont typeface="Wingdings" panose="05000000000000000000" pitchFamily="2" charset="2"/>
              <a:buChar char="ü"/>
            </a:pPr>
            <a:r>
              <a:rPr lang="en-US" dirty="0" smtClean="0"/>
              <a:t>A half-cup of dried apricots.</a:t>
            </a:r>
          </a:p>
          <a:p>
            <a:pPr>
              <a:buFont typeface="Wingdings" panose="05000000000000000000" pitchFamily="2" charset="2"/>
              <a:buChar char="ü"/>
            </a:pPr>
            <a:r>
              <a:rPr lang="en-US" dirty="0" smtClean="0"/>
              <a:t>1 cup of cooked lentils.</a:t>
            </a:r>
          </a:p>
          <a:p>
            <a:pPr>
              <a:buFont typeface="Wingdings" panose="05000000000000000000" pitchFamily="2" charset="2"/>
              <a:buChar char="ü"/>
            </a:pPr>
            <a:r>
              <a:rPr lang="en-US" dirty="0" smtClean="0"/>
              <a:t>A half-cup of dried prunes.</a:t>
            </a:r>
            <a:endParaRPr lang="en-US" dirty="0"/>
          </a:p>
        </p:txBody>
      </p:sp>
    </p:spTree>
    <p:extLst>
      <p:ext uri="{BB962C8B-B14F-4D97-AF65-F5344CB8AC3E}">
        <p14:creationId xmlns:p14="http://schemas.microsoft.com/office/powerpoint/2010/main" val="201707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Potassium is an important mineral to the body.</a:t>
            </a:r>
          </a:p>
          <a:p>
            <a:r>
              <a:rPr lang="en-US" dirty="0" smtClean="0"/>
              <a:t>Potassium can be got from dried fruits and other plant-based foods.</a:t>
            </a:r>
          </a:p>
          <a:p>
            <a:r>
              <a:rPr lang="en-US" dirty="0" smtClean="0"/>
              <a:t>Potassium helps in maintaining healthy:</a:t>
            </a:r>
          </a:p>
          <a:p>
            <a:pPr>
              <a:buFont typeface="Wingdings" panose="05000000000000000000" pitchFamily="2" charset="2"/>
              <a:buChar char="ü"/>
            </a:pPr>
            <a:r>
              <a:rPr lang="en-US" dirty="0" smtClean="0"/>
              <a:t>Blood pressure.</a:t>
            </a:r>
          </a:p>
          <a:p>
            <a:pPr>
              <a:buFont typeface="Wingdings" panose="05000000000000000000" pitchFamily="2" charset="2"/>
              <a:buChar char="ü"/>
            </a:pPr>
            <a:r>
              <a:rPr lang="en-US" dirty="0" smtClean="0"/>
              <a:t>Cardiovascular system.</a:t>
            </a:r>
          </a:p>
          <a:p>
            <a:pPr>
              <a:buFont typeface="Wingdings" panose="05000000000000000000" pitchFamily="2" charset="2"/>
              <a:buChar char="ü"/>
            </a:pPr>
            <a:r>
              <a:rPr lang="en-US" dirty="0" smtClean="0"/>
              <a:t>Bones.</a:t>
            </a:r>
          </a:p>
          <a:p>
            <a:pPr>
              <a:buFont typeface="Wingdings" panose="05000000000000000000" pitchFamily="2" charset="2"/>
              <a:buChar char="ü"/>
            </a:pPr>
            <a:r>
              <a:rPr lang="en-US" dirty="0" smtClean="0"/>
              <a:t>Kidneys.</a:t>
            </a:r>
          </a:p>
          <a:p>
            <a:r>
              <a:rPr lang="en-US" dirty="0" smtClean="0"/>
              <a:t>High amounts of  potassium are unhealthy for people with kidney diseases.</a:t>
            </a:r>
          </a:p>
          <a:p>
            <a:r>
              <a:rPr lang="en-US" dirty="0" smtClean="0"/>
              <a:t>Doctors offer advice on people who might be having kidney disease on the amount of potassium to take.</a:t>
            </a:r>
            <a:endParaRPr lang="en-US" dirty="0"/>
          </a:p>
        </p:txBody>
      </p:sp>
    </p:spTree>
    <p:extLst>
      <p:ext uri="{BB962C8B-B14F-4D97-AF65-F5344CB8AC3E}">
        <p14:creationId xmlns:p14="http://schemas.microsoft.com/office/powerpoint/2010/main" val="152638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National Academies of Sciences, Engineering, and Medicine (U.S.)., In Stallings, V. A., In Harrison, M., In </a:t>
            </a:r>
            <a:r>
              <a:rPr lang="en-US" dirty="0" err="1"/>
              <a:t>Oria</a:t>
            </a:r>
            <a:r>
              <a:rPr lang="en-US" dirty="0"/>
              <a:t>, M., National Academies of Sciences, Engineering, and Medicine (U.S.)., &amp; National Academies of Sciences, Engineering, and Medicine (U.S.). (2019). </a:t>
            </a:r>
            <a:r>
              <a:rPr lang="en-US" i="1" dirty="0"/>
              <a:t>Dietary reference intakes for sodium and potassium</a:t>
            </a:r>
            <a:r>
              <a:rPr lang="en-US" dirty="0" smtClean="0"/>
              <a:t>.</a:t>
            </a:r>
          </a:p>
          <a:p>
            <a:r>
              <a:rPr lang="en-US" dirty="0"/>
              <a:t>International Symposium on Women's Health in Menopause, &amp; Lobo, R. A. (2002). </a:t>
            </a:r>
            <a:r>
              <a:rPr lang="en-US" i="1" dirty="0"/>
              <a:t>Women's health and menopause: New strategies--improved quality of life</a:t>
            </a:r>
            <a:r>
              <a:rPr lang="en-US" dirty="0"/>
              <a:t>. Dordrecht: Springer Science/Kluwer Academic Publishers</a:t>
            </a:r>
            <a:r>
              <a:rPr lang="en-US" dirty="0" smtClean="0"/>
              <a:t>.</a:t>
            </a:r>
          </a:p>
          <a:p>
            <a:r>
              <a:rPr lang="en-US" dirty="0"/>
              <a:t>In </a:t>
            </a:r>
            <a:r>
              <a:rPr lang="en-US" dirty="0" err="1"/>
              <a:t>Asaduzzaman</a:t>
            </a:r>
            <a:r>
              <a:rPr lang="en-US" dirty="0"/>
              <a:t>, M., &amp; In Asao, T. (2018). </a:t>
            </a:r>
            <a:r>
              <a:rPr lang="en-US" i="1" dirty="0"/>
              <a:t>Potassium: Improvement of quality in fruits and vegetables through hydroponic nutrient management</a:t>
            </a:r>
            <a:r>
              <a:rPr lang="en-US" dirty="0"/>
              <a:t>.</a:t>
            </a:r>
          </a:p>
        </p:txBody>
      </p:sp>
    </p:spTree>
    <p:extLst>
      <p:ext uri="{BB962C8B-B14F-4D97-AF65-F5344CB8AC3E}">
        <p14:creationId xmlns:p14="http://schemas.microsoft.com/office/powerpoint/2010/main" val="368061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lnSpcReduction="10000"/>
          </a:bodyPr>
          <a:lstStyle/>
          <a:p>
            <a:r>
              <a:rPr lang="en-US" dirty="0" smtClean="0"/>
              <a:t>Potassium is a mineral which makes human body to function properly.</a:t>
            </a:r>
          </a:p>
          <a:p>
            <a:r>
              <a:rPr lang="en-US" dirty="0" smtClean="0"/>
              <a:t>Potassium is a kind of electrolyte.</a:t>
            </a:r>
          </a:p>
          <a:p>
            <a:r>
              <a:rPr lang="en-US" dirty="0" smtClean="0"/>
              <a:t>It assists muscles to contract.</a:t>
            </a:r>
          </a:p>
          <a:p>
            <a:r>
              <a:rPr lang="en-US" dirty="0" smtClean="0"/>
              <a:t>It helps nerves to function.</a:t>
            </a:r>
          </a:p>
          <a:p>
            <a:r>
              <a:rPr lang="en-US" dirty="0" smtClean="0"/>
              <a:t>Assist human heart to stay regular.</a:t>
            </a:r>
          </a:p>
          <a:p>
            <a:r>
              <a:rPr lang="en-US" dirty="0" smtClean="0"/>
              <a:t>Assists in moving nutrients into cells and waste products out of the cells.</a:t>
            </a:r>
          </a:p>
          <a:p>
            <a:r>
              <a:rPr lang="en-US" dirty="0" smtClean="0"/>
              <a:t>Assists in offsetting some of sodium’s harmful effects on blood pressure.</a:t>
            </a:r>
            <a:endParaRPr lang="en-US" dirty="0"/>
          </a:p>
        </p:txBody>
      </p:sp>
    </p:spTree>
    <p:extLst>
      <p:ext uri="{BB962C8B-B14F-4D97-AF65-F5344CB8AC3E}">
        <p14:creationId xmlns:p14="http://schemas.microsoft.com/office/powerpoint/2010/main" val="426306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Students should know the use of potassium in the body.</a:t>
            </a:r>
          </a:p>
          <a:p>
            <a:pPr>
              <a:buFont typeface="Wingdings" panose="05000000000000000000" pitchFamily="2" charset="2"/>
              <a:buChar char="ü"/>
            </a:pPr>
            <a:r>
              <a:rPr lang="en-US" dirty="0" smtClean="0"/>
              <a:t>Prevention of stroke.</a:t>
            </a:r>
          </a:p>
          <a:p>
            <a:pPr>
              <a:buFont typeface="Wingdings" panose="05000000000000000000" pitchFamily="2" charset="2"/>
              <a:buChar char="ü"/>
            </a:pPr>
            <a:r>
              <a:rPr lang="en-US" dirty="0" smtClean="0"/>
              <a:t>Manages blood pressure.</a:t>
            </a:r>
          </a:p>
          <a:p>
            <a:pPr>
              <a:buFont typeface="Wingdings" panose="05000000000000000000" pitchFamily="2" charset="2"/>
              <a:buChar char="ü"/>
            </a:pPr>
            <a:r>
              <a:rPr lang="en-US" dirty="0" smtClean="0"/>
              <a:t>Boosts bone health.</a:t>
            </a:r>
          </a:p>
          <a:p>
            <a:pPr>
              <a:buFont typeface="Wingdings" panose="05000000000000000000" pitchFamily="2" charset="2"/>
              <a:buChar char="ü"/>
            </a:pPr>
            <a:r>
              <a:rPr lang="en-US" dirty="0" smtClean="0"/>
              <a:t>Prevents kidney stones from developing.</a:t>
            </a:r>
          </a:p>
          <a:p>
            <a:pPr>
              <a:buFont typeface="Wingdings" panose="05000000000000000000" pitchFamily="2" charset="2"/>
              <a:buChar char="ü"/>
            </a:pPr>
            <a:r>
              <a:rPr lang="en-US" dirty="0" smtClean="0"/>
              <a:t>Manages levels of blood glucose.</a:t>
            </a:r>
          </a:p>
          <a:p>
            <a:r>
              <a:rPr lang="en-US" dirty="0" smtClean="0"/>
              <a:t>The students should know the recommended intake.</a:t>
            </a:r>
          </a:p>
          <a:p>
            <a:r>
              <a:rPr lang="en-US" dirty="0" smtClean="0"/>
              <a:t>Sources of potassium.</a:t>
            </a:r>
          </a:p>
          <a:p>
            <a:endParaRPr lang="en-US" dirty="0"/>
          </a:p>
        </p:txBody>
      </p:sp>
    </p:spTree>
    <p:extLst>
      <p:ext uri="{BB962C8B-B14F-4D97-AF65-F5344CB8AC3E}">
        <p14:creationId xmlns:p14="http://schemas.microsoft.com/office/powerpoint/2010/main" val="264297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Intake amounts of potassium by age and sex.</a:t>
            </a:r>
          </a:p>
          <a:p>
            <a:r>
              <a:rPr lang="en-US" dirty="0" smtClean="0"/>
              <a:t>Deficiency of potassium:</a:t>
            </a:r>
          </a:p>
          <a:p>
            <a:pPr>
              <a:buFont typeface="Wingdings" panose="05000000000000000000" pitchFamily="2" charset="2"/>
              <a:buChar char="ü"/>
            </a:pPr>
            <a:r>
              <a:rPr lang="en-US" dirty="0" smtClean="0"/>
              <a:t>Low calcium levels in the bones.</a:t>
            </a:r>
          </a:p>
          <a:p>
            <a:pPr>
              <a:buFont typeface="Wingdings" panose="05000000000000000000" pitchFamily="2" charset="2"/>
              <a:buChar char="ü"/>
            </a:pPr>
            <a:r>
              <a:rPr lang="en-US" dirty="0" smtClean="0"/>
              <a:t>A risk of developing kidney stones.</a:t>
            </a:r>
          </a:p>
          <a:p>
            <a:pPr>
              <a:buFont typeface="Wingdings" panose="05000000000000000000" pitchFamily="2" charset="2"/>
              <a:buChar char="ü"/>
            </a:pPr>
            <a:r>
              <a:rPr lang="en-US" dirty="0" smtClean="0"/>
              <a:t>High blood pressure.</a:t>
            </a:r>
          </a:p>
          <a:p>
            <a:r>
              <a:rPr lang="en-US" dirty="0" smtClean="0"/>
              <a:t>An individual with mild potassium deficiency might go through:</a:t>
            </a:r>
          </a:p>
          <a:p>
            <a:pPr>
              <a:buFont typeface="Wingdings" panose="05000000000000000000" pitchFamily="2" charset="2"/>
              <a:buChar char="ü"/>
            </a:pPr>
            <a:r>
              <a:rPr lang="en-US" dirty="0" smtClean="0"/>
              <a:t>Generally feel unwell.</a:t>
            </a:r>
          </a:p>
          <a:p>
            <a:pPr>
              <a:buFont typeface="Wingdings" panose="05000000000000000000" pitchFamily="2" charset="2"/>
              <a:buChar char="ü"/>
            </a:pPr>
            <a:r>
              <a:rPr lang="en-US" dirty="0" smtClean="0"/>
              <a:t>Muscle weakness.</a:t>
            </a:r>
          </a:p>
          <a:p>
            <a:pPr>
              <a:buFont typeface="Wingdings" panose="05000000000000000000" pitchFamily="2" charset="2"/>
              <a:buChar char="ü"/>
            </a:pPr>
            <a:r>
              <a:rPr lang="en-US" dirty="0" smtClean="0"/>
              <a:t>Fatigue.</a:t>
            </a:r>
          </a:p>
          <a:p>
            <a:pPr>
              <a:buFont typeface="Wingdings" panose="05000000000000000000" pitchFamily="2" charset="2"/>
              <a:buChar char="ü"/>
            </a:pPr>
            <a:r>
              <a:rPr lang="en-US" dirty="0" smtClean="0"/>
              <a:t>Constipation. </a:t>
            </a:r>
            <a:endParaRPr lang="en-US" dirty="0"/>
          </a:p>
        </p:txBody>
      </p:sp>
    </p:spTree>
    <p:extLst>
      <p:ext uri="{BB962C8B-B14F-4D97-AF65-F5344CB8AC3E}">
        <p14:creationId xmlns:p14="http://schemas.microsoft.com/office/powerpoint/2010/main" val="335933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Potassium is of much benefits to the human body.</a:t>
            </a:r>
          </a:p>
          <a:p>
            <a:r>
              <a:rPr lang="en-US" dirty="0" smtClean="0"/>
              <a:t>It is considered to be an electrolyte that the human body requires to stay healthy.</a:t>
            </a:r>
          </a:p>
          <a:p>
            <a:r>
              <a:rPr lang="en-US" dirty="0" smtClean="0"/>
              <a:t>Foods that are rich in potassium assist in managing blood pressure.</a:t>
            </a:r>
          </a:p>
          <a:p>
            <a:r>
              <a:rPr lang="en-US" dirty="0" smtClean="0"/>
              <a:t>They reduce the negative effects of sodium.</a:t>
            </a:r>
          </a:p>
          <a:p>
            <a:r>
              <a:rPr lang="en-US" dirty="0" smtClean="0"/>
              <a:t>High levels of sodium increases the risk of high blood pressure.</a:t>
            </a:r>
          </a:p>
          <a:p>
            <a:r>
              <a:rPr lang="en-US" dirty="0" smtClean="0"/>
              <a:t>Potassium helps in lowering the risk of high blood pressure through helping the body to remove sodium.</a:t>
            </a:r>
          </a:p>
          <a:p>
            <a:r>
              <a:rPr lang="en-US" dirty="0" smtClean="0"/>
              <a:t>It assist in managing blood pressure through relaxing the walls of the blood vessels. </a:t>
            </a:r>
          </a:p>
          <a:p>
            <a:endParaRPr lang="en-US" dirty="0"/>
          </a:p>
        </p:txBody>
      </p:sp>
    </p:spTree>
    <p:extLst>
      <p:ext uri="{BB962C8B-B14F-4D97-AF65-F5344CB8AC3E}">
        <p14:creationId xmlns:p14="http://schemas.microsoft.com/office/powerpoint/2010/main" val="191664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Cardiovascular health.</a:t>
            </a:r>
          </a:p>
          <a:p>
            <a:r>
              <a:rPr lang="en-US" dirty="0" smtClean="0"/>
              <a:t>Low sodium intake and high potassium intake helps in decreasing the risk of cardiovascular diseases.</a:t>
            </a:r>
          </a:p>
          <a:p>
            <a:r>
              <a:rPr lang="en-US" dirty="0" smtClean="0"/>
              <a:t>Muscle and bone maintenance.</a:t>
            </a:r>
          </a:p>
          <a:p>
            <a:r>
              <a:rPr lang="en-US" dirty="0" smtClean="0"/>
              <a:t>Potassium might play a role in bone health. </a:t>
            </a:r>
          </a:p>
          <a:p>
            <a:r>
              <a:rPr lang="en-US" dirty="0" smtClean="0"/>
              <a:t>Individuals who consume vegetables and fruits which have high potassium might have a high bone mineral density.</a:t>
            </a:r>
          </a:p>
          <a:p>
            <a:r>
              <a:rPr lang="en-US" dirty="0" smtClean="0"/>
              <a:t>Diet with high amounts of potassium assist in preserving muscle mass in older people.</a:t>
            </a:r>
          </a:p>
          <a:p>
            <a:r>
              <a:rPr lang="en-US" dirty="0" smtClean="0"/>
              <a:t>It helps in maintaining muscle mass for individuals who have conditions that leads to muscle wasting.</a:t>
            </a:r>
            <a:endParaRPr lang="en-US" dirty="0"/>
          </a:p>
        </p:txBody>
      </p:sp>
    </p:spTree>
    <p:extLst>
      <p:ext uri="{BB962C8B-B14F-4D97-AF65-F5344CB8AC3E}">
        <p14:creationId xmlns:p14="http://schemas.microsoft.com/office/powerpoint/2010/main" val="135542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Low amounts of potassium might lead to:</a:t>
            </a:r>
          </a:p>
          <a:p>
            <a:pPr>
              <a:buFont typeface="Wingdings" panose="05000000000000000000" pitchFamily="2" charset="2"/>
              <a:buChar char="ü"/>
            </a:pPr>
            <a:r>
              <a:rPr lang="en-US" dirty="0" smtClean="0"/>
              <a:t>Low calcium amounts in the bones.</a:t>
            </a:r>
          </a:p>
          <a:p>
            <a:pPr>
              <a:buFont typeface="Wingdings" panose="05000000000000000000" pitchFamily="2" charset="2"/>
              <a:buChar char="ü"/>
            </a:pPr>
            <a:r>
              <a:rPr lang="en-US" dirty="0" smtClean="0"/>
              <a:t>A risk of kidney stones. </a:t>
            </a:r>
          </a:p>
          <a:p>
            <a:pPr>
              <a:buFont typeface="Wingdings" panose="05000000000000000000" pitchFamily="2" charset="2"/>
              <a:buChar char="ü"/>
            </a:pPr>
            <a:r>
              <a:rPr lang="en-US" dirty="0" smtClean="0"/>
              <a:t>High blood pressure.</a:t>
            </a:r>
          </a:p>
          <a:p>
            <a:r>
              <a:rPr lang="en-US" dirty="0" smtClean="0"/>
              <a:t>Deficiency of potassium is indicated by potassium levels which are lower than 3.6 </a:t>
            </a:r>
            <a:r>
              <a:rPr lang="en-US" dirty="0" err="1" smtClean="0"/>
              <a:t>mmol</a:t>
            </a:r>
            <a:r>
              <a:rPr lang="en-US" dirty="0" smtClean="0"/>
              <a:t>/l of blood serum.</a:t>
            </a:r>
          </a:p>
          <a:p>
            <a:r>
              <a:rPr lang="en-US" dirty="0" smtClean="0"/>
              <a:t>An individual with mild potassium deficiency might go through:</a:t>
            </a:r>
          </a:p>
          <a:p>
            <a:pPr>
              <a:buFont typeface="Wingdings" panose="05000000000000000000" pitchFamily="2" charset="2"/>
              <a:buChar char="ü"/>
            </a:pPr>
            <a:r>
              <a:rPr lang="en-US" dirty="0" smtClean="0"/>
              <a:t>Muscle weakness.</a:t>
            </a:r>
          </a:p>
          <a:p>
            <a:pPr>
              <a:buFont typeface="Wingdings" panose="05000000000000000000" pitchFamily="2" charset="2"/>
              <a:buChar char="ü"/>
            </a:pPr>
            <a:r>
              <a:rPr lang="en-US" dirty="0" smtClean="0"/>
              <a:t>Fatigue.</a:t>
            </a:r>
          </a:p>
          <a:p>
            <a:pPr>
              <a:buFont typeface="Wingdings" panose="05000000000000000000" pitchFamily="2" charset="2"/>
              <a:buChar char="ü"/>
            </a:pPr>
            <a:r>
              <a:rPr lang="en-US" dirty="0" smtClean="0"/>
              <a:t>Constipation.</a:t>
            </a:r>
          </a:p>
          <a:p>
            <a:endParaRPr lang="en-US" dirty="0" smtClean="0"/>
          </a:p>
          <a:p>
            <a:endParaRPr lang="en-US" dirty="0" smtClean="0"/>
          </a:p>
          <a:p>
            <a:endParaRPr lang="en-US" dirty="0"/>
          </a:p>
        </p:txBody>
      </p:sp>
    </p:spTree>
    <p:extLst>
      <p:ext uri="{BB962C8B-B14F-4D97-AF65-F5344CB8AC3E}">
        <p14:creationId xmlns:p14="http://schemas.microsoft.com/office/powerpoint/2010/main" val="319425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the case that potassium levels happens to fall below 2.5 </a:t>
            </a:r>
            <a:r>
              <a:rPr lang="en-US" dirty="0" err="1" smtClean="0"/>
              <a:t>mmol</a:t>
            </a:r>
            <a:r>
              <a:rPr lang="en-US" dirty="0" smtClean="0"/>
              <a:t>/l in an health individual, the doctors consider this to be a moderate to severe deficiency.</a:t>
            </a:r>
          </a:p>
          <a:p>
            <a:r>
              <a:rPr lang="en-US" dirty="0" smtClean="0"/>
              <a:t>The person might experience:</a:t>
            </a:r>
          </a:p>
          <a:p>
            <a:pPr>
              <a:buFont typeface="Wingdings" panose="05000000000000000000" pitchFamily="2" charset="2"/>
              <a:buChar char="ü"/>
            </a:pPr>
            <a:r>
              <a:rPr lang="en-US" dirty="0" smtClean="0"/>
              <a:t>Breathing problems.</a:t>
            </a:r>
          </a:p>
          <a:p>
            <a:pPr>
              <a:buFont typeface="Wingdings" panose="05000000000000000000" pitchFamily="2" charset="2"/>
              <a:buChar char="ü"/>
            </a:pPr>
            <a:r>
              <a:rPr lang="en-US" dirty="0" smtClean="0"/>
              <a:t>Muscular paralysis.</a:t>
            </a:r>
          </a:p>
          <a:p>
            <a:pPr>
              <a:buFont typeface="Wingdings" panose="05000000000000000000" pitchFamily="2" charset="2"/>
              <a:buChar char="ü"/>
            </a:pPr>
            <a:r>
              <a:rPr lang="en-US" dirty="0" smtClean="0"/>
              <a:t>Glucose intolerance.</a:t>
            </a:r>
          </a:p>
          <a:p>
            <a:pPr>
              <a:buFont typeface="Wingdings" panose="05000000000000000000" pitchFamily="2" charset="2"/>
              <a:buChar char="ü"/>
            </a:pPr>
            <a:r>
              <a:rPr lang="en-US" dirty="0" smtClean="0"/>
              <a:t>A high urine production.</a:t>
            </a:r>
          </a:p>
          <a:p>
            <a:pPr>
              <a:buFont typeface="Wingdings" panose="05000000000000000000" pitchFamily="2" charset="2"/>
              <a:buChar char="ü"/>
            </a:pPr>
            <a:r>
              <a:rPr lang="en-US" dirty="0" smtClean="0"/>
              <a:t>Changes in heart rhythm. </a:t>
            </a:r>
          </a:p>
          <a:p>
            <a:r>
              <a:rPr lang="en-US" dirty="0" smtClean="0"/>
              <a:t>Severe deficiency can be life threatening as it affects the heart.</a:t>
            </a:r>
            <a:endParaRPr lang="en-US" dirty="0"/>
          </a:p>
        </p:txBody>
      </p:sp>
    </p:spTree>
    <p:extLst>
      <p:ext uri="{BB962C8B-B14F-4D97-AF65-F5344CB8AC3E}">
        <p14:creationId xmlns:p14="http://schemas.microsoft.com/office/powerpoint/2010/main" val="275378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Intake Amounts of Potassium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3336329"/>
              </p:ext>
            </p:extLst>
          </p:nvPr>
        </p:nvGraphicFramePr>
        <p:xfrm>
          <a:off x="1295400" y="2308543"/>
          <a:ext cx="7767955" cy="2926080"/>
        </p:xfrm>
        <a:graphic>
          <a:graphicData uri="http://schemas.openxmlformats.org/drawingml/2006/table">
            <a:tbl>
              <a:tblPr firstRow="1" bandRow="1">
                <a:tableStyleId>{5C22544A-7EE6-4342-B048-85BDC9FD1C3A}</a:tableStyleId>
              </a:tblPr>
              <a:tblGrid>
                <a:gridCol w="1367155"/>
                <a:gridCol w="3200400"/>
                <a:gridCol w="3200400"/>
              </a:tblGrid>
              <a:tr h="261977">
                <a:tc>
                  <a:txBody>
                    <a:bodyPr/>
                    <a:lstStyle/>
                    <a:p>
                      <a:r>
                        <a:rPr lang="en-US" dirty="0" smtClean="0"/>
                        <a:t>Age</a:t>
                      </a:r>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r>
              <a:tr h="261977">
                <a:tc>
                  <a:txBody>
                    <a:bodyPr/>
                    <a:lstStyle/>
                    <a:p>
                      <a:r>
                        <a:rPr lang="en-US" dirty="0" smtClean="0"/>
                        <a:t>0-6 months</a:t>
                      </a:r>
                      <a:endParaRPr lang="en-US" dirty="0"/>
                    </a:p>
                  </a:txBody>
                  <a:tcPr/>
                </a:tc>
                <a:tc>
                  <a:txBody>
                    <a:bodyPr/>
                    <a:lstStyle/>
                    <a:p>
                      <a:r>
                        <a:rPr lang="en-US" dirty="0" smtClean="0"/>
                        <a:t>400mg/day</a:t>
                      </a:r>
                      <a:endParaRPr lang="en-US" dirty="0"/>
                    </a:p>
                  </a:txBody>
                  <a:tcPr/>
                </a:tc>
                <a:tc>
                  <a:txBody>
                    <a:bodyPr/>
                    <a:lstStyle/>
                    <a:p>
                      <a:r>
                        <a:rPr lang="en-US" dirty="0" smtClean="0"/>
                        <a:t>400mg/day</a:t>
                      </a:r>
                      <a:endParaRPr lang="en-US" dirty="0"/>
                    </a:p>
                  </a:txBody>
                  <a:tcPr/>
                </a:tc>
              </a:tr>
              <a:tr h="261977">
                <a:tc>
                  <a:txBody>
                    <a:bodyPr/>
                    <a:lstStyle/>
                    <a:p>
                      <a:r>
                        <a:rPr lang="en-US" dirty="0" smtClean="0"/>
                        <a:t>7-12 months</a:t>
                      </a:r>
                      <a:endParaRPr lang="en-US" dirty="0"/>
                    </a:p>
                  </a:txBody>
                  <a:tcPr/>
                </a:tc>
                <a:tc>
                  <a:txBody>
                    <a:bodyPr/>
                    <a:lstStyle/>
                    <a:p>
                      <a:r>
                        <a:rPr lang="en-US" dirty="0" smtClean="0"/>
                        <a:t>860mg/kg</a:t>
                      </a:r>
                      <a:endParaRPr lang="en-US" dirty="0"/>
                    </a:p>
                  </a:txBody>
                  <a:tcPr/>
                </a:tc>
                <a:tc>
                  <a:txBody>
                    <a:bodyPr/>
                    <a:lstStyle/>
                    <a:p>
                      <a:r>
                        <a:rPr lang="en-US" dirty="0" smtClean="0"/>
                        <a:t>860mg/day</a:t>
                      </a:r>
                      <a:endParaRPr lang="en-US" dirty="0"/>
                    </a:p>
                  </a:txBody>
                  <a:tcPr/>
                </a:tc>
              </a:tr>
              <a:tr h="261977">
                <a:tc>
                  <a:txBody>
                    <a:bodyPr/>
                    <a:lstStyle/>
                    <a:p>
                      <a:r>
                        <a:rPr lang="en-US" dirty="0" smtClean="0"/>
                        <a:t>1-3 years</a:t>
                      </a:r>
                      <a:endParaRPr lang="en-US" dirty="0"/>
                    </a:p>
                  </a:txBody>
                  <a:tcPr/>
                </a:tc>
                <a:tc>
                  <a:txBody>
                    <a:bodyPr/>
                    <a:lstStyle/>
                    <a:p>
                      <a:r>
                        <a:rPr lang="en-US" dirty="0" smtClean="0"/>
                        <a:t>2,000mg/day</a:t>
                      </a:r>
                      <a:endParaRPr lang="en-US" dirty="0"/>
                    </a:p>
                  </a:txBody>
                  <a:tcPr/>
                </a:tc>
                <a:tc>
                  <a:txBody>
                    <a:bodyPr/>
                    <a:lstStyle/>
                    <a:p>
                      <a:r>
                        <a:rPr lang="en-US" dirty="0" smtClean="0"/>
                        <a:t>2,000mg/day</a:t>
                      </a:r>
                      <a:endParaRPr lang="en-US" dirty="0"/>
                    </a:p>
                  </a:txBody>
                  <a:tcPr/>
                </a:tc>
              </a:tr>
              <a:tr h="261977">
                <a:tc>
                  <a:txBody>
                    <a:bodyPr/>
                    <a:lstStyle/>
                    <a:p>
                      <a:r>
                        <a:rPr lang="en-US" dirty="0" smtClean="0"/>
                        <a:t>4-8 years</a:t>
                      </a:r>
                      <a:endParaRPr lang="en-US" dirty="0"/>
                    </a:p>
                  </a:txBody>
                  <a:tcPr/>
                </a:tc>
                <a:tc>
                  <a:txBody>
                    <a:bodyPr/>
                    <a:lstStyle/>
                    <a:p>
                      <a:r>
                        <a:rPr lang="en-US" dirty="0" smtClean="0"/>
                        <a:t>2,300 mg/day</a:t>
                      </a:r>
                      <a:endParaRPr lang="en-US" dirty="0"/>
                    </a:p>
                  </a:txBody>
                  <a:tcPr/>
                </a:tc>
                <a:tc>
                  <a:txBody>
                    <a:bodyPr/>
                    <a:lstStyle/>
                    <a:p>
                      <a:r>
                        <a:rPr lang="en-US" dirty="0" smtClean="0"/>
                        <a:t>2,300 mg/day</a:t>
                      </a:r>
                      <a:endParaRPr lang="en-US" dirty="0"/>
                    </a:p>
                  </a:txBody>
                  <a:tcPr/>
                </a:tc>
              </a:tr>
              <a:tr h="261977">
                <a:tc>
                  <a:txBody>
                    <a:bodyPr/>
                    <a:lstStyle/>
                    <a:p>
                      <a:r>
                        <a:rPr lang="en-US" dirty="0" smtClean="0"/>
                        <a:t>9-13 years</a:t>
                      </a:r>
                      <a:endParaRPr lang="en-US" dirty="0"/>
                    </a:p>
                  </a:txBody>
                  <a:tcPr/>
                </a:tc>
                <a:tc>
                  <a:txBody>
                    <a:bodyPr/>
                    <a:lstStyle/>
                    <a:p>
                      <a:r>
                        <a:rPr lang="en-US" dirty="0" smtClean="0"/>
                        <a:t>2500mg/day</a:t>
                      </a:r>
                      <a:endParaRPr lang="en-US" dirty="0"/>
                    </a:p>
                  </a:txBody>
                  <a:tcPr/>
                </a:tc>
                <a:tc>
                  <a:txBody>
                    <a:bodyPr/>
                    <a:lstStyle/>
                    <a:p>
                      <a:r>
                        <a:rPr lang="en-US" dirty="0" smtClean="0"/>
                        <a:t>2,300mg/day</a:t>
                      </a:r>
                      <a:endParaRPr lang="en-US" dirty="0"/>
                    </a:p>
                  </a:txBody>
                  <a:tcPr/>
                </a:tc>
              </a:tr>
              <a:tr h="261977">
                <a:tc>
                  <a:txBody>
                    <a:bodyPr/>
                    <a:lstStyle/>
                    <a:p>
                      <a:r>
                        <a:rPr lang="en-US" dirty="0" smtClean="0"/>
                        <a:t>14-18 years</a:t>
                      </a:r>
                      <a:endParaRPr lang="en-US" dirty="0"/>
                    </a:p>
                  </a:txBody>
                  <a:tcPr/>
                </a:tc>
                <a:tc>
                  <a:txBody>
                    <a:bodyPr/>
                    <a:lstStyle/>
                    <a:p>
                      <a:r>
                        <a:rPr lang="en-US" dirty="0" smtClean="0"/>
                        <a:t>3,000mg/day</a:t>
                      </a:r>
                      <a:endParaRPr lang="en-US" dirty="0"/>
                    </a:p>
                  </a:txBody>
                  <a:tcPr/>
                </a:tc>
                <a:tc>
                  <a:txBody>
                    <a:bodyPr/>
                    <a:lstStyle/>
                    <a:p>
                      <a:r>
                        <a:rPr lang="en-US" dirty="0" smtClean="0"/>
                        <a:t>2,300 mg/day</a:t>
                      </a:r>
                      <a:endParaRPr lang="en-US" dirty="0"/>
                    </a:p>
                  </a:txBody>
                  <a:tcPr/>
                </a:tc>
              </a:tr>
              <a:tr h="261977">
                <a:tc>
                  <a:txBody>
                    <a:bodyPr/>
                    <a:lstStyle/>
                    <a:p>
                      <a:r>
                        <a:rPr lang="en-US" dirty="0" smtClean="0"/>
                        <a:t>19+ years</a:t>
                      </a:r>
                      <a:endParaRPr lang="en-US" dirty="0"/>
                    </a:p>
                  </a:txBody>
                  <a:tcPr/>
                </a:tc>
                <a:tc>
                  <a:txBody>
                    <a:bodyPr/>
                    <a:lstStyle/>
                    <a:p>
                      <a:r>
                        <a:rPr lang="en-US" dirty="0" smtClean="0"/>
                        <a:t>3,400 mg/day</a:t>
                      </a:r>
                      <a:endParaRPr lang="en-US" dirty="0"/>
                    </a:p>
                  </a:txBody>
                  <a:tcPr/>
                </a:tc>
                <a:tc>
                  <a:txBody>
                    <a:bodyPr/>
                    <a:lstStyle/>
                    <a:p>
                      <a:r>
                        <a:rPr lang="en-US" dirty="0" smtClean="0"/>
                        <a:t>2,600 mg/day</a:t>
                      </a:r>
                      <a:endParaRPr lang="en-US" dirty="0"/>
                    </a:p>
                  </a:txBody>
                  <a:tcPr/>
                </a:tc>
              </a:tr>
            </a:tbl>
          </a:graphicData>
        </a:graphic>
      </p:graphicFrame>
    </p:spTree>
    <p:extLst>
      <p:ext uri="{BB962C8B-B14F-4D97-AF65-F5344CB8AC3E}">
        <p14:creationId xmlns:p14="http://schemas.microsoft.com/office/powerpoint/2010/main" val="39940584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225</TotalTime>
  <Words>2179</Words>
  <Application>Microsoft Office PowerPoint</Application>
  <PresentationFormat>Widescreen</PresentationFormat>
  <Paragraphs>160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Wingdings</vt:lpstr>
      <vt:lpstr>Organic</vt:lpstr>
      <vt:lpstr>Lesson Plan (Potassium)</vt:lpstr>
      <vt:lpstr>Introduction </vt:lpstr>
      <vt:lpstr>Objectives </vt:lpstr>
      <vt:lpstr>Cont…,</vt:lpstr>
      <vt:lpstr>Benefits</vt:lpstr>
      <vt:lpstr>Cont…,</vt:lpstr>
      <vt:lpstr>Deficiency</vt:lpstr>
      <vt:lpstr>Deficiency </vt:lpstr>
      <vt:lpstr>Recommended Intake Amounts of Potassium</vt:lpstr>
      <vt:lpstr>Excess Potassium</vt:lpstr>
      <vt:lpstr>Drug Interaction</vt:lpstr>
      <vt:lpstr>Food Sources of Potassium</vt:lpstr>
      <vt:lpstr>Takeaways</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dc:creator>
  <cp:lastModifiedBy>Patrick</cp:lastModifiedBy>
  <cp:revision>119</cp:revision>
  <dcterms:created xsi:type="dcterms:W3CDTF">2021-06-14T06:00:19Z</dcterms:created>
  <dcterms:modified xsi:type="dcterms:W3CDTF">2021-06-14T18:29:02Z</dcterms:modified>
</cp:coreProperties>
</file>